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66" r:id="rId2"/>
    <p:sldId id="330" r:id="rId3"/>
    <p:sldId id="331" r:id="rId4"/>
    <p:sldId id="332" r:id="rId5"/>
    <p:sldId id="337" r:id="rId6"/>
    <p:sldId id="339" r:id="rId7"/>
    <p:sldId id="333" r:id="rId8"/>
    <p:sldId id="338" r:id="rId9"/>
    <p:sldId id="340" r:id="rId10"/>
    <p:sldId id="336" r:id="rId11"/>
    <p:sldId id="341" r:id="rId12"/>
    <p:sldId id="334" r:id="rId13"/>
    <p:sldId id="342" r:id="rId14"/>
    <p:sldId id="343" r:id="rId15"/>
    <p:sldId id="345" r:id="rId16"/>
    <p:sldId id="346" r:id="rId17"/>
    <p:sldId id="349" r:id="rId18"/>
    <p:sldId id="335" r:id="rId19"/>
    <p:sldId id="347" r:id="rId20"/>
    <p:sldId id="350" r:id="rId21"/>
    <p:sldId id="348" r:id="rId22"/>
    <p:sldId id="352" r:id="rId23"/>
    <p:sldId id="353" r:id="rId24"/>
    <p:sldId id="354" r:id="rId25"/>
    <p:sldId id="358" r:id="rId26"/>
    <p:sldId id="355" r:id="rId27"/>
    <p:sldId id="356" r:id="rId28"/>
    <p:sldId id="357" r:id="rId29"/>
    <p:sldId id="351" r:id="rId30"/>
  </p:sldIdLst>
  <p:sldSz cx="12192000" cy="6858000"/>
  <p:notesSz cx="6669088" cy="9926638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  <p14:sldId id="332"/>
          </p14:sldIdLst>
        </p14:section>
        <p14:section name="Spectral Graph Theory" id="{0BD1ADBA-40FA-48AC-A9B1-12AE488B4CDA}">
          <p14:sldIdLst>
            <p14:sldId id="337"/>
            <p14:sldId id="339"/>
            <p14:sldId id="333"/>
            <p14:sldId id="338"/>
            <p14:sldId id="340"/>
            <p14:sldId id="336"/>
            <p14:sldId id="341"/>
            <p14:sldId id="334"/>
          </p14:sldIdLst>
        </p14:section>
        <p14:section name="Graph Coarsening" id="{638C443A-C3E5-42AC-961D-BC8DAB284A30}">
          <p14:sldIdLst>
            <p14:sldId id="342"/>
            <p14:sldId id="343"/>
            <p14:sldId id="345"/>
            <p14:sldId id="346"/>
            <p14:sldId id="349"/>
            <p14:sldId id="335"/>
          </p14:sldIdLst>
        </p14:section>
        <p14:section name="Effects of Coarsening" id="{B1434851-7EBF-4C72-9E1D-22F9CE3CD0E9}">
          <p14:sldIdLst>
            <p14:sldId id="347"/>
            <p14:sldId id="350"/>
            <p14:sldId id="348"/>
            <p14:sldId id="352"/>
            <p14:sldId id="353"/>
            <p14:sldId id="354"/>
            <p14:sldId id="358"/>
            <p14:sldId id="355"/>
          </p14:sldIdLst>
        </p14:section>
        <p14:section name="Recap" id="{7D8E61E5-1026-4B09-8AB6-683A2EF585A5}">
          <p14:sldIdLst>
            <p14:sldId id="356"/>
            <p14:sldId id="357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B17D"/>
    <a:srgbClr val="3F6DB1"/>
    <a:srgbClr val="F192A7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76" autoAdjust="0"/>
  </p:normalViewPr>
  <p:slideViewPr>
    <p:cSldViewPr showGuides="1">
      <p:cViewPr varScale="1">
        <p:scale>
          <a:sx n="122" d="100"/>
          <a:sy n="122" d="100"/>
        </p:scale>
        <p:origin x="89" y="357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28.07.2019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28.07.2019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72.png"/><Relationship Id="rId9" Type="http://schemas.openxmlformats.org/officeDocument/2006/relationships/image" Target="../media/image710.pn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sv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9.png"/><Relationship Id="rId4" Type="http://schemas.openxmlformats.org/officeDocument/2006/relationships/image" Target="../media/image81.svg"/><Relationship Id="rId9" Type="http://schemas.openxmlformats.org/officeDocument/2006/relationships/image" Target="../media/image8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ndreasloukas.blog/2018/05/26/demystifying-graph-coarsening/" TargetMode="External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0.png"/><Relationship Id="rId7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1.sv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03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67.svg"/><Relationship Id="rId7" Type="http://schemas.openxmlformats.org/officeDocument/2006/relationships/image" Target="../media/image79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10" Type="http://schemas.openxmlformats.org/officeDocument/2006/relationships/image" Target="../media/image129.png"/><Relationship Id="rId4" Type="http://schemas.openxmlformats.org/officeDocument/2006/relationships/image" Target="../media/image76.png"/><Relationship Id="rId9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svg"/><Relationship Id="rId10" Type="http://schemas.openxmlformats.org/officeDocument/2006/relationships/image" Target="../media/image25.sv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9.png"/><Relationship Id="rId17" Type="http://schemas.openxmlformats.org/officeDocument/2006/relationships/image" Target="../media/image52.pn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38.png"/><Relationship Id="rId5" Type="http://schemas.openxmlformats.org/officeDocument/2006/relationships/image" Target="../media/image47.sv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2996952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Laplacian Eigenvectors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5D209-3A3F-4814-B927-BA0D0ED6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491" y="1772816"/>
            <a:ext cx="10347125" cy="3653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/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B03523-BE79-4509-9571-BF89BB149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3" y="2060848"/>
                <a:ext cx="730649" cy="833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/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3D1D86B-C790-4C17-B157-B273A8DA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99" y="4061551"/>
                <a:ext cx="4394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5659774"/>
                <a:ext cx="1133900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43" y="5657511"/>
                <a:ext cx="1142620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/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043F1E9-5416-40B3-A349-B84E639C6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02" y="5655248"/>
                <a:ext cx="1396728" cy="46166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86D1F2B-8E66-416B-93E3-142DCE4E771E}"/>
              </a:ext>
            </a:extLst>
          </p:cNvPr>
          <p:cNvSpPr/>
          <p:nvPr/>
        </p:nvSpPr>
        <p:spPr bwMode="auto">
          <a:xfrm>
            <a:off x="252783" y="3278984"/>
            <a:ext cx="11524476" cy="303033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D8C8FF-9D3C-4F13-8166-CBC96EA7F179}"/>
              </a:ext>
            </a:extLst>
          </p:cNvPr>
          <p:cNvSpPr txBox="1"/>
          <p:nvPr/>
        </p:nvSpPr>
        <p:spPr>
          <a:xfrm>
            <a:off x="0" y="5655248"/>
            <a:ext cx="254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C00000"/>
                </a:solidFill>
              </a:rPr>
              <a:t>Graph Spectrum:</a:t>
            </a:r>
          </a:p>
        </p:txBody>
      </p:sp>
    </p:spTree>
    <p:extLst>
      <p:ext uri="{BB962C8B-B14F-4D97-AF65-F5344CB8AC3E}">
        <p14:creationId xmlns:p14="http://schemas.microsoft.com/office/powerpoint/2010/main" val="2449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A92341B-A498-42FC-A715-90422EAEC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844" y="1268760"/>
            <a:ext cx="9259619" cy="382098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5F5FC93-CA1D-4BD8-B42F-9FFBD30FC3B5}"/>
              </a:ext>
            </a:extLst>
          </p:cNvPr>
          <p:cNvSpPr txBox="1"/>
          <p:nvPr/>
        </p:nvSpPr>
        <p:spPr>
          <a:xfrm>
            <a:off x="6600056" y="361646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  <a:r>
              <a:rPr lang="en-US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Interpretation of the Spectrum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/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93D1122-590A-4A7C-91BB-4CF09B8A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616467"/>
                <a:ext cx="1133900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/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3E54C7A-4E69-4BD0-9A3A-E54D6866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4408555"/>
                <a:ext cx="1141018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/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D665CC-029B-4A98-99E9-8B5892DDC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630" y="1960283"/>
                <a:ext cx="1142620" cy="461665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/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The spectrum describes graph connectivity</a:t>
                </a: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1928CA-E7BE-4F6B-95DC-1F8BD520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75" y="5605593"/>
                <a:ext cx="9481956" cy="461665"/>
              </a:xfrm>
              <a:prstGeom prst="rect">
                <a:avLst/>
              </a:prstGeom>
              <a:blipFill>
                <a:blip r:embed="rId14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hteck 16">
            <a:extLst>
              <a:ext uri="{FF2B5EF4-FFF2-40B4-BE49-F238E27FC236}">
                <a16:creationId xmlns:a16="http://schemas.microsoft.com/office/drawing/2014/main" id="{624EEC72-8CBD-4DDC-B2C1-F60344C077C1}"/>
              </a:ext>
            </a:extLst>
          </p:cNvPr>
          <p:cNvSpPr/>
          <p:nvPr/>
        </p:nvSpPr>
        <p:spPr bwMode="auto">
          <a:xfrm>
            <a:off x="6168008" y="3170025"/>
            <a:ext cx="5904657" cy="231025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3811F1-147E-405D-A3CC-BDEF226C5DB8}"/>
              </a:ext>
            </a:extLst>
          </p:cNvPr>
          <p:cNvSpPr txBox="1"/>
          <p:nvPr/>
        </p:nvSpPr>
        <p:spPr>
          <a:xfrm>
            <a:off x="1559496" y="3975447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>
                <a:solidFill>
                  <a:srgbClr val="3F6DB1"/>
                </a:solidFill>
              </a:rPr>
              <a:t>Equilibrium</a:t>
            </a:r>
          </a:p>
        </p:txBody>
      </p:sp>
    </p:spTree>
    <p:extLst>
      <p:ext uri="{BB962C8B-B14F-4D97-AF65-F5344CB8AC3E}">
        <p14:creationId xmlns:p14="http://schemas.microsoft.com/office/powerpoint/2010/main" val="41916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389B32-1B56-44BA-BB84-04231520B6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124744"/>
            <a:ext cx="8140520" cy="4869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D924C38-D565-40A6-B6FF-1E490A19EA0C}"/>
              </a:ext>
            </a:extLst>
          </p:cNvPr>
          <p:cNvSpPr txBox="1"/>
          <p:nvPr/>
        </p:nvSpPr>
        <p:spPr>
          <a:xfrm>
            <a:off x="8113476" y="4149080"/>
            <a:ext cx="3744416" cy="1942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/>
              <a:t>Objectives: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400" dirty="0"/>
              <a:t>Reduce vertex count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400" dirty="0"/>
              <a:t>Preserve structure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E591A6-963D-4CAA-B383-4F44F5E2D395}"/>
              </a:ext>
            </a:extLst>
          </p:cNvPr>
          <p:cNvGrpSpPr/>
          <p:nvPr/>
        </p:nvGrpSpPr>
        <p:grpSpPr>
          <a:xfrm>
            <a:off x="3143672" y="3248980"/>
            <a:ext cx="4680520" cy="666227"/>
            <a:chOff x="3143672" y="3248980"/>
            <a:chExt cx="4680520" cy="666227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AD270AC-07EE-4F16-8417-7C4455136FCC}"/>
                </a:ext>
              </a:extLst>
            </p:cNvPr>
            <p:cNvSpPr/>
            <p:nvPr/>
          </p:nvSpPr>
          <p:spPr bwMode="auto">
            <a:xfrm>
              <a:off x="3143672" y="3248980"/>
              <a:ext cx="360040" cy="3600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D87F185-E2E1-48A4-B232-7E6A1BBCBD7A}"/>
                </a:ext>
              </a:extLst>
            </p:cNvPr>
            <p:cNvSpPr/>
            <p:nvPr/>
          </p:nvSpPr>
          <p:spPr bwMode="auto">
            <a:xfrm>
              <a:off x="7464152" y="3555167"/>
              <a:ext cx="360040" cy="3600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3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Edge Contractions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DEFFA5F-FC8B-4A82-BD9B-6DC27ACCF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09" y="1844824"/>
            <a:ext cx="5093468" cy="2144618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9B2686D-876E-421D-B309-FAEB421A02F0}"/>
              </a:ext>
            </a:extLst>
          </p:cNvPr>
          <p:cNvGrpSpPr/>
          <p:nvPr/>
        </p:nvGrpSpPr>
        <p:grpSpPr>
          <a:xfrm>
            <a:off x="5807968" y="1844824"/>
            <a:ext cx="6049924" cy="2144618"/>
            <a:chOff x="5807968" y="1844824"/>
            <a:chExt cx="6049924" cy="2144618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1CF3433-069B-419D-9509-8513AD08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4424" y="1844824"/>
              <a:ext cx="5093468" cy="2144618"/>
            </a:xfrm>
            <a:prstGeom prst="rect">
              <a:avLst/>
            </a:prstGeom>
          </p:spPr>
        </p:pic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0ED5454-E2E2-4A4C-9C49-E3E3659CA2CC}"/>
                </a:ext>
              </a:extLst>
            </p:cNvPr>
            <p:cNvCxnSpPr>
              <a:cxnSpLocks/>
            </p:cNvCxnSpPr>
            <p:nvPr/>
          </p:nvCxnSpPr>
          <p:spPr>
            <a:xfrm>
              <a:off x="5807968" y="2780928"/>
              <a:ext cx="648072" cy="0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7F011CB7-D005-4834-9629-3EDFDD176FA1}"/>
              </a:ext>
            </a:extLst>
          </p:cNvPr>
          <p:cNvSpPr txBox="1"/>
          <p:nvPr/>
        </p:nvSpPr>
        <p:spPr>
          <a:xfrm>
            <a:off x="1595154" y="5143758"/>
            <a:ext cx="9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Coarsening is described by a sequence of </a:t>
            </a:r>
            <a:r>
              <a:rPr lang="en-US" sz="2400" i="1" dirty="0"/>
              <a:t>edge contractions</a:t>
            </a:r>
          </a:p>
        </p:txBody>
      </p:sp>
    </p:spTree>
    <p:extLst>
      <p:ext uri="{BB962C8B-B14F-4D97-AF65-F5344CB8AC3E}">
        <p14:creationId xmlns:p14="http://schemas.microsoft.com/office/powerpoint/2010/main" val="281524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Example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F011CB7-D005-4834-9629-3EDFDD176FA1}"/>
                  </a:ext>
                </a:extLst>
              </p:cNvPr>
              <p:cNvSpPr txBox="1"/>
              <p:nvPr/>
            </p:nvSpPr>
            <p:spPr>
              <a:xfrm>
                <a:off x="333414" y="4095694"/>
                <a:ext cx="3614038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/>
                  <a:t>Original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de-DE" sz="2400" b="0" dirty="0"/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de-DE" sz="2400" dirty="0"/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sz="2400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F011CB7-D005-4834-9629-3EDFDD176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4" y="4095694"/>
                <a:ext cx="3614038" cy="1585049"/>
              </a:xfrm>
              <a:prstGeom prst="rect">
                <a:avLst/>
              </a:prstGeom>
              <a:blipFill>
                <a:blip r:embed="rId2"/>
                <a:stretch>
                  <a:fillRect t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0F69ADA1-978E-4EEB-A8C8-E3173386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14" y="1973209"/>
            <a:ext cx="3614039" cy="171191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C63893A-3504-4F52-A54C-2B721A7905D1}"/>
              </a:ext>
            </a:extLst>
          </p:cNvPr>
          <p:cNvGrpSpPr/>
          <p:nvPr/>
        </p:nvGrpSpPr>
        <p:grpSpPr>
          <a:xfrm>
            <a:off x="3791744" y="1973209"/>
            <a:ext cx="4110929" cy="3707533"/>
            <a:chOff x="3791744" y="2573042"/>
            <a:chExt cx="4110929" cy="370753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CFFD7A-B773-4950-8B14-04C6D4123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88634" y="2573042"/>
              <a:ext cx="3614039" cy="17119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3BE8B18-9AC9-4A2A-92AE-2DE41496F107}"/>
                    </a:ext>
                  </a:extLst>
                </p:cNvPr>
                <p:cNvSpPr txBox="1"/>
                <p:nvPr/>
              </p:nvSpPr>
              <p:spPr>
                <a:xfrm>
                  <a:off x="4288634" y="4695526"/>
                  <a:ext cx="3614038" cy="1585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Coarsened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de-DE" sz="2400" b="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⇓</m:t>
                        </m:r>
                      </m:oMath>
                    </m:oMathPara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3BE8B18-9AC9-4A2A-92AE-2DE41496F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634" y="4695526"/>
                  <a:ext cx="3614038" cy="1585049"/>
                </a:xfrm>
                <a:prstGeom prst="rect">
                  <a:avLst/>
                </a:prstGeom>
                <a:blipFill>
                  <a:blip r:embed="rId7"/>
                  <a:stretch>
                    <a:fillRect t="-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1E2D1C0-D42F-4321-A1E7-33F5FD00CB88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494116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FB3AA81-8007-41C2-AA01-33F8B7BC60BA}"/>
              </a:ext>
            </a:extLst>
          </p:cNvPr>
          <p:cNvGrpSpPr/>
          <p:nvPr/>
        </p:nvGrpSpPr>
        <p:grpSpPr>
          <a:xfrm>
            <a:off x="7838446" y="1973210"/>
            <a:ext cx="4020140" cy="3760046"/>
            <a:chOff x="7838446" y="2573043"/>
            <a:chExt cx="4020140" cy="376004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D0BEF88-496B-4023-B147-A2232278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44547" y="2573043"/>
              <a:ext cx="3614039" cy="17119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7A0BC98-C00F-4AD4-ABEA-9B21739A647B}"/>
                    </a:ext>
                  </a:extLst>
                </p:cNvPr>
                <p:cNvSpPr txBox="1"/>
                <p:nvPr/>
              </p:nvSpPr>
              <p:spPr>
                <a:xfrm>
                  <a:off x="8243854" y="4695525"/>
                  <a:ext cx="3614038" cy="16375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Approximated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⇓</m:t>
                        </m:r>
                      </m:oMath>
                    </m:oMathPara>
                  </a14:m>
                  <a:endParaRPr lang="de-DE" sz="2400" dirty="0"/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7A0BC98-C00F-4AD4-ABEA-9B21739A6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854" y="4695525"/>
                  <a:ext cx="3614038" cy="1637564"/>
                </a:xfrm>
                <a:prstGeom prst="rect">
                  <a:avLst/>
                </a:prstGeom>
                <a:blipFill>
                  <a:blip r:embed="rId10"/>
                  <a:stretch>
                    <a:fillRect t="-22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6A1F4DD6-B468-4BF5-AFBC-52C489BF09BC}"/>
                </a:ext>
              </a:extLst>
            </p:cNvPr>
            <p:cNvCxnSpPr>
              <a:cxnSpLocks/>
            </p:cNvCxnSpPr>
            <p:nvPr/>
          </p:nvCxnSpPr>
          <p:spPr>
            <a:xfrm>
              <a:off x="7838446" y="494116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CD5B46A3-C5BA-4B3F-9E56-F379773435D3}"/>
              </a:ext>
            </a:extLst>
          </p:cNvPr>
          <p:cNvSpPr/>
          <p:nvPr/>
        </p:nvSpPr>
        <p:spPr bwMode="auto">
          <a:xfrm>
            <a:off x="333414" y="4590281"/>
            <a:ext cx="11524478" cy="11429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20F8FFD-9AC7-4C4D-A965-0399996ED183}"/>
              </a:ext>
            </a:extLst>
          </p:cNvPr>
          <p:cNvGrpSpPr/>
          <p:nvPr/>
        </p:nvGrpSpPr>
        <p:grpSpPr>
          <a:xfrm>
            <a:off x="2135560" y="5589241"/>
            <a:ext cx="7920879" cy="805928"/>
            <a:chOff x="2135560" y="5589241"/>
            <a:chExt cx="7920879" cy="805928"/>
          </a:xfrm>
        </p:grpSpPr>
        <p:sp>
          <p:nvSpPr>
            <p:cNvPr id="5" name="Eckige Klammer links 4">
              <a:extLst>
                <a:ext uri="{FF2B5EF4-FFF2-40B4-BE49-F238E27FC236}">
                  <a16:creationId xmlns:a16="http://schemas.microsoft.com/office/drawing/2014/main" id="{3F8D2F56-9DD0-487B-85A6-A09B17E5FAA3}"/>
                </a:ext>
              </a:extLst>
            </p:cNvPr>
            <p:cNvSpPr/>
            <p:nvPr/>
          </p:nvSpPr>
          <p:spPr>
            <a:xfrm rot="16200000">
              <a:off x="5980800" y="1744001"/>
              <a:ext cx="230400" cy="7920879"/>
            </a:xfrm>
            <a:prstGeom prst="leftBracket">
              <a:avLst>
                <a:gd name="adj" fmla="val 3064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004E805-DAD3-40FD-8259-0CD4CBA1194C}"/>
                    </a:ext>
                  </a:extLst>
                </p:cNvPr>
                <p:cNvSpPr txBox="1"/>
                <p:nvPr/>
              </p:nvSpPr>
              <p:spPr>
                <a:xfrm>
                  <a:off x="5735266" y="5805264"/>
                  <a:ext cx="720774" cy="5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004E805-DAD3-40FD-8259-0CD4CBA11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66" y="5805264"/>
                  <a:ext cx="720774" cy="5899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67C9A91-5273-4FE8-A212-7E7F0210B6B9}"/>
              </a:ext>
            </a:extLst>
          </p:cNvPr>
          <p:cNvGrpSpPr/>
          <p:nvPr/>
        </p:nvGrpSpPr>
        <p:grpSpPr>
          <a:xfrm>
            <a:off x="1411525" y="2093600"/>
            <a:ext cx="1465215" cy="1743172"/>
            <a:chOff x="1411525" y="2093600"/>
            <a:chExt cx="1465215" cy="1743172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2ADE6BC-81B4-4F26-9CE2-53D2F575A59A}"/>
                </a:ext>
              </a:extLst>
            </p:cNvPr>
            <p:cNvSpPr/>
            <p:nvPr/>
          </p:nvSpPr>
          <p:spPr bwMode="auto">
            <a:xfrm rot="1705742">
              <a:off x="1445546" y="2093600"/>
              <a:ext cx="508742" cy="146521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2900C508-AC8F-423F-84DB-D1381074B1ED}"/>
                </a:ext>
              </a:extLst>
            </p:cNvPr>
            <p:cNvSpPr/>
            <p:nvPr/>
          </p:nvSpPr>
          <p:spPr bwMode="auto">
            <a:xfrm rot="5400000">
              <a:off x="1889762" y="2849793"/>
              <a:ext cx="508742" cy="146521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33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b="1" spc="0" dirty="0">
                <a:solidFill>
                  <a:schemeClr val="tx1"/>
                </a:solidFill>
              </a:rPr>
              <a:t>R</a:t>
            </a:r>
            <a:r>
              <a:rPr lang="en-US" sz="2000" spc="0" dirty="0">
                <a:solidFill>
                  <a:schemeClr val="tx1"/>
                </a:solidFill>
              </a:rPr>
              <a:t>andomized </a:t>
            </a:r>
            <a:r>
              <a:rPr lang="en-US" sz="2000" b="1" spc="0" dirty="0">
                <a:solidFill>
                  <a:schemeClr val="tx1"/>
                </a:solidFill>
              </a:rPr>
              <a:t>E</a:t>
            </a:r>
            <a:r>
              <a:rPr lang="en-US" sz="2000" spc="0" dirty="0">
                <a:solidFill>
                  <a:schemeClr val="tx1"/>
                </a:solidFill>
              </a:rPr>
              <a:t>dge </a:t>
            </a:r>
            <a:r>
              <a:rPr lang="en-US" sz="2000" b="1" spc="0" dirty="0">
                <a:solidFill>
                  <a:schemeClr val="tx1"/>
                </a:solidFill>
              </a:rPr>
              <a:t>C</a:t>
            </a:r>
            <a:r>
              <a:rPr lang="en-US" sz="2000" spc="0" dirty="0">
                <a:solidFill>
                  <a:schemeClr val="tx1"/>
                </a:solidFill>
              </a:rPr>
              <a:t>ontraction (REC)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934DE7C-A9D8-4DDF-A649-C27FF79FFE35}"/>
                  </a:ext>
                </a:extLst>
              </p:cNvPr>
              <p:cNvSpPr txBox="1"/>
              <p:nvPr/>
            </p:nvSpPr>
            <p:spPr>
              <a:xfrm>
                <a:off x="1774828" y="2061394"/>
                <a:ext cx="8641652" cy="176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b="1" dirty="0">
                    <a:latin typeface="Consolas" panose="020B0609020204030204" pitchFamily="49" charset="0"/>
                  </a:rPr>
                  <a:t>Until</a:t>
                </a:r>
                <a:r>
                  <a:rPr lang="en-US" sz="24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𝑟𝑁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vertices are removed via contraction:</a:t>
                </a: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dirty="0">
                    <a:latin typeface="Consolas" panose="020B0609020204030204" pitchFamily="49" charset="0"/>
                  </a:rPr>
                  <a:t>	Select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</a:t>
                </a: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  <a:tabLst>
                    <a:tab pos="360000" algn="l"/>
                  </a:tabLst>
                </a:pPr>
                <a:r>
                  <a:rPr lang="en-US" sz="2400" dirty="0">
                    <a:latin typeface="Consolas" panose="020B0609020204030204" pitchFamily="49" charset="0"/>
                  </a:rPr>
                  <a:t>	Contract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934DE7C-A9D8-4DDF-A649-C27FF79FF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8" y="2061394"/>
                <a:ext cx="8641652" cy="1763240"/>
              </a:xfrm>
              <a:prstGeom prst="rect">
                <a:avLst/>
              </a:prstGeom>
              <a:blipFill>
                <a:blip r:embed="rId2"/>
                <a:stretch>
                  <a:fillRect l="-1058" t="-2768" b="-55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2E84E665-C29D-4ECB-B692-490806FAE0FF}"/>
              </a:ext>
            </a:extLst>
          </p:cNvPr>
          <p:cNvGrpSpPr/>
          <p:nvPr/>
        </p:nvGrpSpPr>
        <p:grpSpPr>
          <a:xfrm>
            <a:off x="1765847" y="1127832"/>
            <a:ext cx="2340606" cy="1320558"/>
            <a:chOff x="1765847" y="1740310"/>
            <a:chExt cx="2340606" cy="132055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2C29B10A-C6C1-443F-88F4-4F1BC7195C0A}"/>
                </a:ext>
              </a:extLst>
            </p:cNvPr>
            <p:cNvSpPr/>
            <p:nvPr/>
          </p:nvSpPr>
          <p:spPr bwMode="auto">
            <a:xfrm>
              <a:off x="2800636" y="2789840"/>
              <a:ext cx="271028" cy="27102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2A8AF4F-859D-45E9-AE24-CAF756B3CF3D}"/>
                </a:ext>
              </a:extLst>
            </p:cNvPr>
            <p:cNvSpPr txBox="1"/>
            <p:nvPr/>
          </p:nvSpPr>
          <p:spPr>
            <a:xfrm>
              <a:off x="1765847" y="1740310"/>
              <a:ext cx="2340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Reduction ratio</a:t>
              </a:r>
              <a:endParaRPr lang="en-US" sz="24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39170D3-7C46-4FCF-9B87-DA708416478F}"/>
                </a:ext>
              </a:extLst>
            </p:cNvPr>
            <p:cNvCxnSpPr>
              <a:cxnSpLocks/>
              <a:stCxn id="24" idx="0"/>
              <a:endCxn id="25" idx="2"/>
            </p:cNvCxnSpPr>
            <p:nvPr/>
          </p:nvCxnSpPr>
          <p:spPr>
            <a:xfrm flipV="1">
              <a:off x="2936150" y="2201975"/>
              <a:ext cx="0" cy="58786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6291B00-8009-4A49-83E7-DF537989159C}"/>
              </a:ext>
            </a:extLst>
          </p:cNvPr>
          <p:cNvGrpSpPr/>
          <p:nvPr/>
        </p:nvGrpSpPr>
        <p:grpSpPr>
          <a:xfrm>
            <a:off x="1370149" y="2600498"/>
            <a:ext cx="9941099" cy="3733530"/>
            <a:chOff x="1370149" y="3212976"/>
            <a:chExt cx="9941099" cy="373353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23531A5-AA9C-4397-BE63-7728CA730EA0}"/>
                </a:ext>
              </a:extLst>
            </p:cNvPr>
            <p:cNvSpPr/>
            <p:nvPr/>
          </p:nvSpPr>
          <p:spPr bwMode="auto">
            <a:xfrm>
              <a:off x="4106453" y="3212976"/>
              <a:ext cx="1152128" cy="54006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50075A5-DE9A-4438-9ED0-C6338AE52D0A}"/>
                </a:ext>
              </a:extLst>
            </p:cNvPr>
            <p:cNvCxnSpPr>
              <a:cxnSpLocks/>
              <a:stCxn id="30" idx="0"/>
              <a:endCxn id="26" idx="4"/>
            </p:cNvCxnSpPr>
            <p:nvPr/>
          </p:nvCxnSpPr>
          <p:spPr>
            <a:xfrm flipV="1">
              <a:off x="4682517" y="3753036"/>
              <a:ext cx="0" cy="134542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3B554B5-AAD9-493C-ABB8-93EB566B66CF}"/>
                    </a:ext>
                  </a:extLst>
                </p:cNvPr>
                <p:cNvSpPr txBox="1"/>
                <p:nvPr/>
              </p:nvSpPr>
              <p:spPr>
                <a:xfrm>
                  <a:off x="1370149" y="5098465"/>
                  <a:ext cx="6624736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Only edges in the original graph are contracted</a:t>
                  </a: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sz="2400" i="1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Each vertex is only contracted once</a:t>
                  </a:r>
                </a:p>
              </p:txBody>
            </p:sp>
          </mc:Choice>
          <mc:Fallback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3B554B5-AAD9-493C-ABB8-93EB566B6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0149" y="5098465"/>
                  <a:ext cx="6624736" cy="959237"/>
                </a:xfrm>
                <a:prstGeom prst="rect">
                  <a:avLst/>
                </a:prstGeom>
                <a:blipFill>
                  <a:blip r:embed="rId3"/>
                  <a:stretch>
                    <a:fillRect l="-829" t="-4459" r="-737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B8F35E9-05C5-4946-A800-8CB4FD59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8288" y="4185494"/>
              <a:ext cx="2622960" cy="276101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A9921ECD-22A7-4A7F-A589-4A673D0A801E}"/>
                  </a:ext>
                </a:extLst>
              </p:cNvPr>
              <p:cNvSpPr txBox="1"/>
              <p:nvPr/>
            </p:nvSpPr>
            <p:spPr>
              <a:xfrm>
                <a:off x="4007768" y="980728"/>
                <a:ext cx="1008107" cy="905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A9921ECD-22A7-4A7F-A589-4A673D0A8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980728"/>
                <a:ext cx="1008107" cy="9055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5321877-1A82-405E-BC1B-640D5A09FA8B}"/>
              </a:ext>
            </a:extLst>
          </p:cNvPr>
          <p:cNvCxnSpPr>
            <a:cxnSpLocks/>
          </p:cNvCxnSpPr>
          <p:nvPr/>
        </p:nvCxnSpPr>
        <p:spPr>
          <a:xfrm>
            <a:off x="1899306" y="2564904"/>
            <a:ext cx="0" cy="122413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7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GRAPH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REC Example </a:t>
            </a:r>
            <a:r>
              <a:rPr lang="en-US" sz="2000" spc="0" dirty="0">
                <a:solidFill>
                  <a:schemeClr val="bg2">
                    <a:lumMod val="75000"/>
                  </a:schemeClr>
                </a:solidFill>
              </a:rPr>
              <a:t>(2 applications)</a:t>
            </a:r>
            <a:endParaRPr lang="de-DE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1028" name="Picture 4" descr="https://andreasloukas.files.wordpress.com/2018/05/example-2-copy.png">
            <a:extLst>
              <a:ext uri="{FF2B5EF4-FFF2-40B4-BE49-F238E27FC236}">
                <a16:creationId xmlns:a16="http://schemas.microsoft.com/office/drawing/2014/main" id="{FA7A8A25-2313-422A-A311-4345282D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10" y="1336492"/>
            <a:ext cx="9793088" cy="41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3A7DE4A3-2268-4B4D-BCF5-EB54B7A77FF0}"/>
                  </a:ext>
                </a:extLst>
              </p:cNvPr>
              <p:cNvSpPr txBox="1"/>
              <p:nvPr/>
            </p:nvSpPr>
            <p:spPr>
              <a:xfrm>
                <a:off x="1563579" y="5290674"/>
                <a:ext cx="44211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: 500 vertices</a:t>
                </a: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3A7DE4A3-2268-4B4D-BCF5-EB54B7A77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79" y="5290674"/>
                <a:ext cx="4421150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62D15DE-5C8C-451C-AEFB-7930D2F97798}"/>
                  </a:ext>
                </a:extLst>
              </p:cNvPr>
              <p:cNvSpPr txBox="1"/>
              <p:nvPr/>
            </p:nvSpPr>
            <p:spPr>
              <a:xfrm>
                <a:off x="6207273" y="5294004"/>
                <a:ext cx="44211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: 215 vertices</a:t>
                </a: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62D15DE-5C8C-451C-AEFB-7930D2F9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273" y="5294004"/>
                <a:ext cx="4421150" cy="461665"/>
              </a:xfrm>
              <a:prstGeom prst="rect">
                <a:avLst/>
              </a:prstGeom>
              <a:blipFill>
                <a:blip r:embed="rId4"/>
                <a:stretch>
                  <a:fillRect t="-7895" b="-315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9150820A-C2AF-44AD-BD70-45A15FB34F5B}"/>
              </a:ext>
            </a:extLst>
          </p:cNvPr>
          <p:cNvSpPr txBox="1"/>
          <p:nvPr/>
        </p:nvSpPr>
        <p:spPr>
          <a:xfrm>
            <a:off x="10522270" y="6165304"/>
            <a:ext cx="1335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000"/>
              </a:spcAft>
              <a:buClr>
                <a:schemeClr val="tx2"/>
              </a:buClr>
            </a:pPr>
            <a:r>
              <a:rPr lang="de-DE" sz="1050" dirty="0">
                <a:solidFill>
                  <a:srgbClr val="3F6DB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A. Loukas</a:t>
            </a:r>
            <a:endParaRPr lang="de-DE" sz="1050" dirty="0">
              <a:solidFill>
                <a:srgbClr val="3F6DB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631F385-714D-45EE-8EB7-37B41150530A}"/>
              </a:ext>
            </a:extLst>
          </p:cNvPr>
          <p:cNvCxnSpPr>
            <a:cxnSpLocks/>
          </p:cNvCxnSpPr>
          <p:nvPr/>
        </p:nvCxnSpPr>
        <p:spPr>
          <a:xfrm>
            <a:off x="5679164" y="3501008"/>
            <a:ext cx="648072" cy="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46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42859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19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515D6C-55BD-43C1-9D7D-A3ACA961A6D4}"/>
              </a:ext>
            </a:extLst>
          </p:cNvPr>
          <p:cNvGrpSpPr/>
          <p:nvPr/>
        </p:nvGrpSpPr>
        <p:grpSpPr>
          <a:xfrm>
            <a:off x="947478" y="1991634"/>
            <a:ext cx="10296352" cy="2917254"/>
            <a:chOff x="839416" y="1946683"/>
            <a:chExt cx="10296352" cy="29172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B221F06-C931-4E1F-9E8D-30AD3A771FF8}"/>
                    </a:ext>
                  </a:extLst>
                </p:cNvPr>
                <p:cNvSpPr txBox="1"/>
                <p:nvPr/>
              </p:nvSpPr>
              <p:spPr>
                <a:xfrm>
                  <a:off x="1221079" y="4395667"/>
                  <a:ext cx="361403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Original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de-DE" sz="2400" b="0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B221F06-C931-4E1F-9E8D-30AD3A771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079" y="4395667"/>
                  <a:ext cx="3614038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9211" b="-302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1231F36-E070-429D-BFA3-C2CD16387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9416" y="1946683"/>
              <a:ext cx="4377364" cy="207348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8EA2944-3376-45F2-B92D-B6757AD8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58404" y="1946684"/>
              <a:ext cx="4377364" cy="207348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C5AAAE89-ABA2-4AF5-9793-EA63760C9689}"/>
                    </a:ext>
                  </a:extLst>
                </p:cNvPr>
                <p:cNvSpPr txBox="1"/>
                <p:nvPr/>
              </p:nvSpPr>
              <p:spPr>
                <a:xfrm>
                  <a:off x="7140067" y="4395667"/>
                  <a:ext cx="3614038" cy="468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/>
                    <a:t>Approximated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a14:m>
                  <a:endParaRPr lang="en-US" sz="2400" i="1" dirty="0"/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C5AAAE89-ABA2-4AF5-9793-EA63760C9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067" y="4395667"/>
                  <a:ext cx="3614038" cy="468270"/>
                </a:xfrm>
                <a:prstGeom prst="rect">
                  <a:avLst/>
                </a:prstGeom>
                <a:blipFill>
                  <a:blip r:embed="rId7"/>
                  <a:stretch>
                    <a:fillRect t="-7792" b="-2987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8C3D9AD-EAE4-4824-86AF-1FC16B8C74C1}"/>
                  </a:ext>
                </a:extLst>
              </p:cNvPr>
              <p:cNvSpPr txBox="1"/>
              <p:nvPr/>
            </p:nvSpPr>
            <p:spPr>
              <a:xfrm>
                <a:off x="5735267" y="2802623"/>
                <a:ext cx="720774" cy="71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2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8C3D9AD-EAE4-4824-86AF-1FC16B8C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267" y="2802623"/>
                <a:ext cx="720774" cy="713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C4B29F12-8595-4DB5-A691-F7B5266F0EB4}"/>
                  </a:ext>
                </a:extLst>
              </p:cNvPr>
              <p:cNvSpPr txBox="1"/>
              <p:nvPr/>
            </p:nvSpPr>
            <p:spPr>
              <a:xfrm>
                <a:off x="5735267" y="2706321"/>
                <a:ext cx="720774" cy="52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0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C4B29F12-8595-4DB5-A691-F7B5266F0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267" y="2706321"/>
                <a:ext cx="720774" cy="528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2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b="1" spc="0" dirty="0">
                <a:solidFill>
                  <a:schemeClr val="tx1"/>
                </a:solidFill>
              </a:rPr>
              <a:t>R</a:t>
            </a:r>
            <a:r>
              <a:rPr lang="en-US" sz="2000" spc="0" dirty="0">
                <a:solidFill>
                  <a:schemeClr val="tx1"/>
                </a:solidFill>
              </a:rPr>
              <a:t>estricted </a:t>
            </a:r>
            <a:r>
              <a:rPr lang="en-US" sz="2000" b="1" spc="0" dirty="0">
                <a:solidFill>
                  <a:schemeClr val="tx1"/>
                </a:solidFill>
              </a:rPr>
              <a:t>S</a:t>
            </a:r>
            <a:r>
              <a:rPr lang="en-US" sz="2000" spc="0" dirty="0">
                <a:solidFill>
                  <a:schemeClr val="tx1"/>
                </a:solidFill>
              </a:rPr>
              <a:t>pectral </a:t>
            </a:r>
            <a:r>
              <a:rPr lang="en-US" sz="2000" b="1" spc="0" dirty="0">
                <a:solidFill>
                  <a:schemeClr val="tx1"/>
                </a:solidFill>
              </a:rPr>
              <a:t>S</a:t>
            </a:r>
            <a:r>
              <a:rPr lang="en-US" sz="2000" spc="0" dirty="0">
                <a:solidFill>
                  <a:schemeClr val="tx1"/>
                </a:solidFill>
              </a:rPr>
              <a:t>imilarity (RSS)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7613095-8455-4BEC-90CC-7CCBDA417A43}"/>
                  </a:ext>
                </a:extLst>
              </p:cNvPr>
              <p:cNvSpPr txBox="1"/>
              <p:nvPr/>
            </p:nvSpPr>
            <p:spPr>
              <a:xfrm>
                <a:off x="1595154" y="1916832"/>
                <a:ext cx="9001000" cy="1201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de-DE" sz="3200" b="0" i="1" smtClean="0">
                              <a:solidFill>
                                <a:srgbClr val="F192A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sz="3200" b="0" i="1" smtClean="0">
                                  <a:solidFill>
                                    <a:srgbClr val="F192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Sup>
                                <m:sSubSupPr>
                                  <m:ctrlPr>
                                    <a:rPr lang="de-DE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sSub>
                        <m:sSubPr>
                          <m:ctrlP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limLow>
                        <m:limLowPr>
                          <m:ctrlPr>
                            <a:rPr lang="de-DE" sz="3200" i="1">
                              <a:solidFill>
                                <a:srgbClr val="F192A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sz="3200" i="1">
                                  <a:solidFill>
                                    <a:srgbClr val="F192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Sup>
                                <m:sSubSupPr>
                                  <m:ctrlPr>
                                    <a:rPr lang="de-DE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7613095-8455-4BEC-90CC-7CCBDA417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54" y="1916832"/>
                <a:ext cx="9001000" cy="1201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7DEBF20C-B305-41B9-A344-418DB6ECF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8581" y="3068960"/>
            <a:ext cx="3488049" cy="3263013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F872E56-0946-4A48-A18C-E834406E9173}"/>
              </a:ext>
            </a:extLst>
          </p:cNvPr>
          <p:cNvGrpSpPr/>
          <p:nvPr/>
        </p:nvGrpSpPr>
        <p:grpSpPr>
          <a:xfrm>
            <a:off x="1127448" y="1988840"/>
            <a:ext cx="6266640" cy="3204305"/>
            <a:chOff x="1127448" y="1556792"/>
            <a:chExt cx="6266640" cy="32043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06AAACF0-3439-42C2-8C10-6DD39B9A4550}"/>
                </a:ext>
              </a:extLst>
            </p:cNvPr>
            <p:cNvSpPr/>
            <p:nvPr/>
          </p:nvSpPr>
          <p:spPr bwMode="auto">
            <a:xfrm>
              <a:off x="2567588" y="1556792"/>
              <a:ext cx="576084" cy="54006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8E2CB843-2240-49F3-80B4-B8CBC1D26F9F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flipV="1">
              <a:off x="2855630" y="2096852"/>
              <a:ext cx="0" cy="13188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BF0F153E-3947-4994-9E96-A138BF10C5F5}"/>
                    </a:ext>
                  </a:extLst>
                </p:cNvPr>
                <p:cNvSpPr txBox="1"/>
                <p:nvPr/>
              </p:nvSpPr>
              <p:spPr>
                <a:xfrm>
                  <a:off x="1127448" y="3501008"/>
                  <a:ext cx="6266640" cy="1260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lnSpc>
                      <a:spcPct val="150000"/>
                    </a:lnSpc>
                    <a:spcAft>
                      <a:spcPts val="1000"/>
                    </a:spcAft>
                    <a:buClr>
                      <a:schemeClr val="tx2"/>
                    </a:buClr>
                    <a:buFont typeface="+mj-lt"/>
                    <a:buAutoNum type="arabicPeriod"/>
                  </a:pPr>
                  <a:r>
                    <a:rPr lang="en-US" sz="2400" dirty="0"/>
                    <a:t>Level of “detail” of the comparison</a:t>
                  </a:r>
                </a:p>
                <a:p>
                  <a:pPr marL="457200" indent="-457200">
                    <a:lnSpc>
                      <a:spcPct val="150000"/>
                    </a:lnSpc>
                    <a:spcAft>
                      <a:spcPts val="1000"/>
                    </a:spcAft>
                    <a:buClr>
                      <a:schemeClr val="tx2"/>
                    </a:buClr>
                    <a:buFont typeface="+mj-lt"/>
                    <a:buAutoNum type="arabicPeriod"/>
                  </a:pPr>
                  <a:r>
                    <a:rPr lang="en-US" sz="2400" dirty="0"/>
                    <a:t>Typically set to equal no. of clusters in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BF0F153E-3947-4994-9E96-A138BF10C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48" y="3501008"/>
                  <a:ext cx="6266640" cy="1260089"/>
                </a:xfrm>
                <a:prstGeom prst="rect">
                  <a:avLst/>
                </a:prstGeom>
                <a:blipFill>
                  <a:blip r:embed="rId5"/>
                  <a:stretch>
                    <a:fillRect l="-1362" b="-1014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E4E7787-C4F3-4909-AD10-F673A07D09FC}"/>
              </a:ext>
            </a:extLst>
          </p:cNvPr>
          <p:cNvGrpSpPr/>
          <p:nvPr/>
        </p:nvGrpSpPr>
        <p:grpSpPr>
          <a:xfrm>
            <a:off x="3215680" y="1122161"/>
            <a:ext cx="7380475" cy="943882"/>
            <a:chOff x="1595153" y="1124744"/>
            <a:chExt cx="9001001" cy="943882"/>
          </a:xfrm>
        </p:grpSpPr>
        <p:sp>
          <p:nvSpPr>
            <p:cNvPr id="11" name="Geschweifte Klammer links 10">
              <a:extLst>
                <a:ext uri="{FF2B5EF4-FFF2-40B4-BE49-F238E27FC236}">
                  <a16:creationId xmlns:a16="http://schemas.microsoft.com/office/drawing/2014/main" id="{0ABF4730-2302-4A4F-9C97-FA99DB922F88}"/>
                </a:ext>
              </a:extLst>
            </p:cNvPr>
            <p:cNvSpPr/>
            <p:nvPr/>
          </p:nvSpPr>
          <p:spPr>
            <a:xfrm rot="16200000" flipH="1">
              <a:off x="5839737" y="-2687791"/>
              <a:ext cx="511833" cy="9001001"/>
            </a:xfrm>
            <a:prstGeom prst="leftBrace">
              <a:avLst>
                <a:gd name="adj1" fmla="val 65717"/>
                <a:gd name="adj2" fmla="val 50000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2756F221-3BD2-474D-853F-E8CA75C6B6A0}"/>
                    </a:ext>
                  </a:extLst>
                </p:cNvPr>
                <p:cNvSpPr txBox="1"/>
                <p:nvPr/>
              </p:nvSpPr>
              <p:spPr>
                <a:xfrm>
                  <a:off x="1814295" y="1124744"/>
                  <a:ext cx="8562733" cy="3759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is an </a:t>
                  </a:r>
                  <a14:m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–approximation of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 err="1">
                      <a:solidFill>
                        <a:srgbClr val="C00000"/>
                      </a:solidFill>
                    </a:rPr>
                    <a:t>wrt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2756F221-3BD2-474D-853F-E8CA75C6B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295" y="1124744"/>
                  <a:ext cx="8562733" cy="375937"/>
                </a:xfrm>
                <a:prstGeom prst="rect">
                  <a:avLst/>
                </a:prstGeom>
                <a:blipFill>
                  <a:blip r:embed="rId6"/>
                  <a:stretch>
                    <a:fillRect t="-20968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150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21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3F6DB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3F6DB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3F6DB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62A7F62-26D9-467C-A29A-6605ADA60DF3}"/>
                  </a:ext>
                </a:extLst>
              </p:cNvPr>
              <p:cNvSpPr txBox="1"/>
              <p:nvPr/>
            </p:nvSpPr>
            <p:spPr>
              <a:xfrm>
                <a:off x="333416" y="3879156"/>
                <a:ext cx="6895026" cy="686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weighted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vertex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3F6DB1"/>
                          </a:solidFill>
                          <a:latin typeface="Cambria Math" panose="02040503050406030204" pitchFamily="18" charset="0"/>
                        </a:rPr>
                        <m:t>degree</m:t>
                      </m:r>
                    </m:oMath>
                  </m:oMathPara>
                </a14:m>
                <a:endParaRPr lang="en-US" sz="2800" dirty="0">
                  <a:solidFill>
                    <a:srgbClr val="3F6DB1"/>
                  </a:solidFill>
                </a:endParaRPr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62A7F62-26D9-467C-A29A-6605ADA60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6" y="3879156"/>
                <a:ext cx="6895026" cy="686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4C917D1A-D610-43B3-91E2-FA34DE6F543D}"/>
                  </a:ext>
                </a:extLst>
              </p:cNvPr>
              <p:cNvSpPr txBox="1"/>
              <p:nvPr/>
            </p:nvSpPr>
            <p:spPr>
              <a:xfrm>
                <a:off x="263352" y="4914887"/>
                <a:ext cx="6895027" cy="690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neighborhood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4C917D1A-D610-43B3-91E2-FA34DE6F5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914887"/>
                <a:ext cx="6895027" cy="6901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D3587BB4-5B5E-42F0-AB58-6F657E276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9875" y="3284984"/>
            <a:ext cx="448475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22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1DC96F7-2A6B-467D-8FD6-5BA62F9E3BFA}"/>
                  </a:ext>
                </a:extLst>
              </p:cNvPr>
              <p:cNvSpPr txBox="1"/>
              <p:nvPr/>
            </p:nvSpPr>
            <p:spPr>
              <a:xfrm>
                <a:off x="670474" y="3891078"/>
                <a:ext cx="5234428" cy="16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3F6DB1"/>
                    </a:solidFill>
                  </a:rPr>
                  <a:t>High approximation error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3F6DB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800" dirty="0">
                  <a:solidFill>
                    <a:srgbClr val="3F6DB1"/>
                  </a:solidFill>
                </a:endParaRP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3F6DB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3F6DB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⇓</m:t>
                    </m:r>
                  </m:oMath>
                </a14:m>
                <a:r>
                  <a:rPr lang="en-US" sz="2800" dirty="0">
                    <a:solidFill>
                      <a:srgbClr val="3F6DB1"/>
                    </a:solidFill>
                  </a:rPr>
                  <a:t> </a:t>
                </a: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3F6DB1"/>
                    </a:solidFill>
                  </a:rPr>
                  <a:t>High approximation probability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1DC96F7-2A6B-467D-8FD6-5BA62F9E3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4" y="3891078"/>
                <a:ext cx="5234428" cy="1641475"/>
              </a:xfrm>
              <a:prstGeom prst="rect">
                <a:avLst/>
              </a:prstGeom>
              <a:blipFill>
                <a:blip r:embed="rId2"/>
                <a:stretch>
                  <a:fillRect t="-3704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BD0C9A4-0E30-4F44-B1A4-A0B5653838BF}"/>
                  </a:ext>
                </a:extLst>
              </p:cNvPr>
              <p:cNvSpPr txBox="1"/>
              <p:nvPr/>
            </p:nvSpPr>
            <p:spPr>
              <a:xfrm>
                <a:off x="6552974" y="3891077"/>
                <a:ext cx="4968552" cy="16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High reduction ratio </a:t>
                </a:r>
                <a14:m>
                  <m:oMath xmlns:m="http://schemas.openxmlformats.org/officeDocument/2006/math">
                    <m:r>
                      <a:rPr lang="de-DE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⇓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Low approximation probability</a:t>
                </a: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BD0C9A4-0E30-4F44-B1A4-A0B56538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74" y="3891077"/>
                <a:ext cx="4968552" cy="1641475"/>
              </a:xfrm>
              <a:prstGeom prst="rect">
                <a:avLst/>
              </a:prstGeom>
              <a:blipFill>
                <a:blip r:embed="rId3"/>
                <a:stretch>
                  <a:fillRect l="-1595" t="-3704" r="-1472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4A71DBB-F842-4AD6-9DB8-A4D3541B7323}"/>
              </a:ext>
            </a:extLst>
          </p:cNvPr>
          <p:cNvCxnSpPr>
            <a:cxnSpLocks/>
          </p:cNvCxnSpPr>
          <p:nvPr/>
        </p:nvCxnSpPr>
        <p:spPr>
          <a:xfrm>
            <a:off x="6168008" y="3578991"/>
            <a:ext cx="0" cy="237028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DB991C4-81BF-4D2F-A436-E71F150C61BF}"/>
                  </a:ext>
                </a:extLst>
              </p:cNvPr>
              <p:cNvSpPr txBox="1"/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DB991C4-81BF-4D2F-A436-E71F150C6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70" y="1628800"/>
                <a:ext cx="10513860" cy="1338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892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23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/>
              <p:nvPr/>
            </p:nvSpPr>
            <p:spPr>
              <a:xfrm>
                <a:off x="108258" y="3747197"/>
                <a:ext cx="5267662" cy="16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Large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⇓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High approximation probability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8" y="3747197"/>
                <a:ext cx="5267662" cy="1641475"/>
              </a:xfrm>
              <a:prstGeom prst="rect">
                <a:avLst/>
              </a:prstGeom>
              <a:blipFill>
                <a:blip r:embed="rId3"/>
                <a:stretch>
                  <a:fillRect t="-4089" b="-9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4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00D5C14-A1B2-48C8-A027-0931D61D0537}"/>
              </a:ext>
            </a:extLst>
          </p:cNvPr>
          <p:cNvGrpSpPr/>
          <p:nvPr/>
        </p:nvGrpSpPr>
        <p:grpSpPr>
          <a:xfrm>
            <a:off x="5447928" y="3344835"/>
            <a:ext cx="6666462" cy="2662125"/>
            <a:chOff x="5447928" y="3344835"/>
            <a:chExt cx="6666462" cy="266212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9622C86-ABCF-4D85-9962-0F18EE26E0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105" y="3429000"/>
              <a:ext cx="3800285" cy="257796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ABCC6453-017C-4F82-B2C5-A5E7935B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7928" y="3344835"/>
              <a:ext cx="2614901" cy="24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7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24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/>
              <p:nvPr/>
            </p:nvSpPr>
            <p:spPr>
              <a:xfrm>
                <a:off x="797527" y="3212976"/>
                <a:ext cx="105962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dirty="0">
                    <a:solidFill>
                      <a:srgbClr val="C00000"/>
                    </a:solidFill>
                  </a:rPr>
                  <a:t>High </a:t>
                </a:r>
                <a:r>
                  <a:rPr lang="de-DE" sz="2800" dirty="0" err="1">
                    <a:solidFill>
                      <a:srgbClr val="C00000"/>
                    </a:solidFill>
                  </a:rPr>
                  <a:t>ir</a:t>
                </a:r>
                <a:r>
                  <a:rPr lang="en-US" sz="2800" dirty="0">
                    <a:solidFill>
                      <a:srgbClr val="C00000"/>
                    </a:solidFill>
                  </a:rPr>
                  <a:t>regularity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Low approximation probability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47439CD-763E-44A3-88EA-07ABD57F3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7" y="3212976"/>
                <a:ext cx="10596254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4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62BAFA1-50CF-40EF-B38B-CDB677A61D80}"/>
              </a:ext>
            </a:extLst>
          </p:cNvPr>
          <p:cNvGrpSpPr/>
          <p:nvPr/>
        </p:nvGrpSpPr>
        <p:grpSpPr>
          <a:xfrm>
            <a:off x="987093" y="4094487"/>
            <a:ext cx="10217122" cy="2106538"/>
            <a:chOff x="908277" y="4004350"/>
            <a:chExt cx="10217122" cy="2106538"/>
          </a:xfrm>
        </p:grpSpPr>
        <p:pic>
          <p:nvPicPr>
            <p:cNvPr id="6" name="Grafik 5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B4CAA625-8312-4CCD-AF53-3E20BCC1A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77" y="4004350"/>
              <a:ext cx="3085183" cy="2092864"/>
            </a:xfrm>
            <a:prstGeom prst="rect">
              <a:avLst/>
            </a:prstGeom>
          </p:spPr>
        </p:pic>
        <p:pic>
          <p:nvPicPr>
            <p:cNvPr id="10" name="Grafik 9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CF46AAEF-259F-43CF-8E7E-4EA14C4F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246" y="4004350"/>
              <a:ext cx="3085183" cy="2092864"/>
            </a:xfrm>
            <a:prstGeom prst="rect">
              <a:avLst/>
            </a:prstGeom>
          </p:spPr>
        </p:pic>
        <p:pic>
          <p:nvPicPr>
            <p:cNvPr id="15" name="Grafik 14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C9E7FEDB-29DA-4E36-ACEA-32ED6528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216" y="4018024"/>
              <a:ext cx="3085183" cy="209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63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An RSS-bound on REC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25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E47439CD-763E-44A3-88EA-07ABD57F323B}"/>
              </a:ext>
            </a:extLst>
          </p:cNvPr>
          <p:cNvSpPr txBox="1"/>
          <p:nvPr/>
        </p:nvSpPr>
        <p:spPr>
          <a:xfrm>
            <a:off x="797527" y="3076661"/>
            <a:ext cx="10596254" cy="298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3FB17D"/>
                </a:solidFill>
              </a:rPr>
              <a:t>+ Increased allowed error</a:t>
            </a:r>
          </a:p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3FB17D"/>
                </a:solidFill>
              </a:rPr>
              <a:t>+ Large eigenvalues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(up to a certain point)</a:t>
            </a:r>
          </a:p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- Increased reduction ratio</a:t>
            </a:r>
          </a:p>
          <a:p>
            <a:pPr>
              <a:lnSpc>
                <a:spcPct val="150000"/>
              </a:lnSpc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- Graph irregularity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3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89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9BE75-FE87-4653-A5FC-EF947FE0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EFFECTS OF COARSENING</a:t>
            </a:r>
            <a:r>
              <a:rPr lang="en-US" sz="2000" dirty="0"/>
              <a:t>: </a:t>
            </a:r>
            <a:r>
              <a:rPr lang="en-US" sz="2000" spc="0" dirty="0">
                <a:solidFill>
                  <a:schemeClr val="tx1"/>
                </a:solidFill>
              </a:rPr>
              <a:t>Implications for Spectral Clustering</a:t>
            </a:r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/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approx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wrt</m:t>
                          </m:r>
                          <m:r>
                            <m:rPr>
                              <m:nor/>
                            </m:rPr>
                            <a:rPr lang="de-DE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rgbClr val="3F6DB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9CADCD-FF42-4C10-914A-34C3CD69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12" y="1628800"/>
                <a:ext cx="10513860" cy="1338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/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0846CA7-77A4-4E0B-A3FA-AE3C699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" y="1968182"/>
                <a:ext cx="1823329" cy="584584"/>
              </a:xfrm>
              <a:prstGeom prst="rect">
                <a:avLst/>
              </a:prstGeom>
              <a:blipFill>
                <a:blip r:embed="rId3"/>
                <a:stretch>
                  <a:fillRect t="-1042" r="-2341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8647BA4D-C336-42FF-B957-24D2283B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47" y="3109645"/>
            <a:ext cx="8419414" cy="30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9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27</a:t>
            </a:fld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302862"/>
            <a:chOff x="810754" y="1124744"/>
            <a:chExt cx="4421150" cy="2302862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965941"/>
              <a:ext cx="44211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Spectral Graph Theory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REC Coarsening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7B68708-1F3F-4566-9C22-2CDDCFA10188}"/>
              </a:ext>
            </a:extLst>
          </p:cNvPr>
          <p:cNvGrpSpPr/>
          <p:nvPr/>
        </p:nvGrpSpPr>
        <p:grpSpPr>
          <a:xfrm>
            <a:off x="3575028" y="1538632"/>
            <a:ext cx="5041252" cy="4410647"/>
            <a:chOff x="3575028" y="1538632"/>
            <a:chExt cx="5041252" cy="4410647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64426BB-F169-4B49-843D-8D1753F45F4A}"/>
                </a:ext>
              </a:extLst>
            </p:cNvPr>
            <p:cNvGrpSpPr/>
            <p:nvPr/>
          </p:nvGrpSpPr>
          <p:grpSpPr>
            <a:xfrm>
              <a:off x="3827748" y="3717032"/>
              <a:ext cx="4536504" cy="1584176"/>
              <a:chOff x="3647728" y="3717032"/>
              <a:chExt cx="4536504" cy="1584176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0E98B174-D110-4148-B637-B97089D8A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7728" y="3717032"/>
                <a:ext cx="864096" cy="1584176"/>
              </a:xfrm>
              <a:prstGeom prst="straightConnector1">
                <a:avLst/>
              </a:prstGeom>
              <a:ln w="76200">
                <a:solidFill>
                  <a:srgbClr val="3F6D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2722A81A-9E1B-42C0-B9F6-7B48E88712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0136" y="3717032"/>
                <a:ext cx="864096" cy="1584176"/>
              </a:xfrm>
              <a:prstGeom prst="straightConnector1">
                <a:avLst/>
              </a:prstGeom>
              <a:ln w="76200">
                <a:solidFill>
                  <a:srgbClr val="3F6D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5701E080-A63C-41F8-99D3-665BF0805910}"/>
                    </a:ext>
                  </a:extLst>
                </p:cNvPr>
                <p:cNvSpPr txBox="1"/>
                <p:nvPr/>
              </p:nvSpPr>
              <p:spPr>
                <a:xfrm>
                  <a:off x="5735267" y="1538632"/>
                  <a:ext cx="720774" cy="897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440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4400" i="1" dirty="0">
                    <a:solidFill>
                      <a:srgbClr val="3F6DB1"/>
                    </a:solidFill>
                  </a:endParaRPr>
                </a:p>
              </p:txBody>
            </p:sp>
          </mc:Choice>
          <mc:Fallback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5701E080-A63C-41F8-99D3-665BF0805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67" y="1538632"/>
                  <a:ext cx="720774" cy="8976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F973479-7BF2-455F-923B-43EA87AB6CD9}"/>
                </a:ext>
              </a:extLst>
            </p:cNvPr>
            <p:cNvSpPr txBox="1"/>
            <p:nvPr/>
          </p:nvSpPr>
          <p:spPr>
            <a:xfrm>
              <a:off x="3575028" y="5487614"/>
              <a:ext cx="504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 RSS-bound on REC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8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F4C1B6-6E64-468F-9C6D-3FC7639D3F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063" y="1268413"/>
            <a:ext cx="11521831" cy="4176811"/>
          </a:xfrm>
        </p:spPr>
        <p:txBody>
          <a:bodyPr anchor="ctr"/>
          <a:lstStyle/>
          <a:p>
            <a:pPr>
              <a:lnSpc>
                <a:spcPct val="300000"/>
              </a:lnSpc>
              <a:buFont typeface="+mj-lt"/>
              <a:buAutoNum type="arabicPeriod"/>
            </a:pPr>
            <a:r>
              <a:rPr lang="en-US" sz="2800" dirty="0"/>
              <a:t>Spectral Graph Theory</a:t>
            </a:r>
          </a:p>
          <a:p>
            <a:pPr>
              <a:lnSpc>
                <a:spcPct val="300000"/>
              </a:lnSpc>
              <a:buFont typeface="+mj-lt"/>
              <a:buAutoNum type="arabicPeriod"/>
            </a:pPr>
            <a:r>
              <a:rPr lang="en-US" sz="2800" dirty="0"/>
              <a:t>REC Coarsening</a:t>
            </a:r>
          </a:p>
          <a:p>
            <a:pPr>
              <a:lnSpc>
                <a:spcPct val="300000"/>
              </a:lnSpc>
              <a:buFont typeface="+mj-lt"/>
              <a:buAutoNum type="arabicPeriod"/>
            </a:pPr>
            <a:r>
              <a:rPr lang="en-US" sz="2800" dirty="0"/>
              <a:t>RSS-bound on REC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D4C19948-92A7-4BB4-BEA5-DC599D1A0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140" b="-2231"/>
          <a:stretch/>
        </p:blipFill>
        <p:spPr>
          <a:xfrm>
            <a:off x="4657093" y="1094367"/>
            <a:ext cx="7200800" cy="15533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3A12931-8BB3-4922-8629-B9FBA8AFF35A}"/>
              </a:ext>
            </a:extLst>
          </p:cNvPr>
          <p:cNvGrpSpPr/>
          <p:nvPr/>
        </p:nvGrpSpPr>
        <p:grpSpPr>
          <a:xfrm>
            <a:off x="4799856" y="3068960"/>
            <a:ext cx="6840057" cy="1272959"/>
            <a:chOff x="334109" y="1844824"/>
            <a:chExt cx="11523783" cy="2144618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06EB4242-0456-4D8C-BFE5-70BC56AFA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109" y="1844824"/>
              <a:ext cx="5093468" cy="2144618"/>
            </a:xfrm>
            <a:prstGeom prst="rect">
              <a:avLst/>
            </a:prstGeom>
          </p:spPr>
        </p:pic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5A915FA0-7AA0-4610-BAE8-4FA00A5141C6}"/>
                </a:ext>
              </a:extLst>
            </p:cNvPr>
            <p:cNvGrpSpPr/>
            <p:nvPr/>
          </p:nvGrpSpPr>
          <p:grpSpPr>
            <a:xfrm>
              <a:off x="5807968" y="1844824"/>
              <a:ext cx="6049924" cy="2144618"/>
              <a:chOff x="5807968" y="1844824"/>
              <a:chExt cx="6049924" cy="2144618"/>
            </a:xfrm>
          </p:grpSpPr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7871BF4F-299A-474E-BE19-6D440B457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764424" y="1844824"/>
                <a:ext cx="5093468" cy="2144618"/>
              </a:xfrm>
              <a:prstGeom prst="rect">
                <a:avLst/>
              </a:prstGeom>
            </p:spPr>
          </p:pic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E8057B19-CA85-4C38-B8EF-88103E80A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968" y="2780928"/>
                <a:ext cx="648072" cy="0"/>
              </a:xfrm>
              <a:prstGeom prst="straightConnector1">
                <a:avLst/>
              </a:prstGeom>
              <a:ln w="57150">
                <a:solidFill>
                  <a:srgbClr val="3F6D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5EB021B-111B-4738-B66B-D98C394DFEAD}"/>
              </a:ext>
            </a:extLst>
          </p:cNvPr>
          <p:cNvGrpSpPr/>
          <p:nvPr/>
        </p:nvGrpSpPr>
        <p:grpSpPr>
          <a:xfrm>
            <a:off x="4967694" y="4804865"/>
            <a:ext cx="6547122" cy="1349868"/>
            <a:chOff x="908277" y="4004350"/>
            <a:chExt cx="10217122" cy="2106538"/>
          </a:xfrm>
        </p:grpSpPr>
        <p:pic>
          <p:nvPicPr>
            <p:cNvPr id="31" name="Grafik 30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AE1F4078-8416-4D45-AFD8-E84E724C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77" y="4004350"/>
              <a:ext cx="3085183" cy="2092864"/>
            </a:xfrm>
            <a:prstGeom prst="rect">
              <a:avLst/>
            </a:prstGeom>
          </p:spPr>
        </p:pic>
        <p:pic>
          <p:nvPicPr>
            <p:cNvPr id="32" name="Grafik 31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C2A55A14-049E-4968-89CC-067466461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246" y="4004350"/>
              <a:ext cx="3085183" cy="2092864"/>
            </a:xfrm>
            <a:prstGeom prst="rect">
              <a:avLst/>
            </a:prstGeom>
          </p:spPr>
        </p:pic>
        <p:pic>
          <p:nvPicPr>
            <p:cNvPr id="33" name="Grafik 32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5B20D0E6-0AA7-4F64-8583-79108CE1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216" y="4018024"/>
              <a:ext cx="3085183" cy="209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264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34833-AC74-421E-A530-A2152FABB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575FA-08E1-47DB-9FC1-50653D3FA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389BF7-0529-4627-A02D-A8D5F3B36164}"/>
              </a:ext>
            </a:extLst>
          </p:cNvPr>
          <p:cNvSpPr txBox="1"/>
          <p:nvPr/>
        </p:nvSpPr>
        <p:spPr>
          <a:xfrm>
            <a:off x="3575374" y="2708920"/>
            <a:ext cx="5041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sz="6600" b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1081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75B7EC-738F-4F76-B2E6-5695FA00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Graphs as Linear Operators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98AC9A-D7B1-4F9F-B96C-6B8107807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1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/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1982B3-025C-4737-893D-340A3DFF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997264"/>
                <a:ext cx="3590214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1E0583-5A98-4968-A8D2-63240EF62F54}"/>
              </a:ext>
            </a:extLst>
          </p:cNvPr>
          <p:cNvGrpSpPr/>
          <p:nvPr/>
        </p:nvGrpSpPr>
        <p:grpSpPr>
          <a:xfrm>
            <a:off x="7742330" y="2852936"/>
            <a:ext cx="3754270" cy="1751479"/>
            <a:chOff x="7742330" y="1743045"/>
            <a:chExt cx="3754270" cy="175147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CB6023C-76A3-418D-9BBB-658C3AD7AE6A}"/>
                </a:ext>
              </a:extLst>
            </p:cNvPr>
            <p:cNvSpPr/>
            <p:nvPr/>
          </p:nvSpPr>
          <p:spPr bwMode="auto">
            <a:xfrm>
              <a:off x="8616280" y="1743045"/>
              <a:ext cx="1835810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/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:r>
                    <a:rPr lang="en-US" sz="2400" dirty="0">
                      <a:solidFill>
                        <a:srgbClr val="C00000"/>
                      </a:solidFill>
                    </a:rPr>
                    <a:t>A linear operator </a:t>
                  </a:r>
                  <a:endParaRPr lang="de-DE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de-DE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on signals</a:t>
                  </a:r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AE57999C-4B1A-462A-8CFB-A3DFB828C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330" y="2535287"/>
                  <a:ext cx="3754270" cy="959237"/>
                </a:xfrm>
                <a:prstGeom prst="rect">
                  <a:avLst/>
                </a:prstGeom>
                <a:blipFill>
                  <a:blip r:embed="rId7"/>
                  <a:stretch>
                    <a:fillRect t="-4459" b="-1401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800" b="0" dirty="0"/>
                  <a:t>Transformed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" y="5219024"/>
                <a:ext cx="5407121" cy="430887"/>
              </a:xfrm>
              <a:prstGeom prst="rect">
                <a:avLst/>
              </a:prstGeom>
              <a:blipFill>
                <a:blip r:embed="rId8"/>
                <a:stretch>
                  <a:fillRect l="-3608" t="-25352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AB5AFC16-02B4-4CFD-94B3-953353FEF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08" y="1770720"/>
            <a:ext cx="4807964" cy="2956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/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de-DE" sz="2800" b="0" dirty="0"/>
                  <a:t>Signal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8B1BA9D-7FD5-404D-B6D0-7B23B681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229199"/>
                <a:ext cx="2212785" cy="430887"/>
              </a:xfrm>
              <a:prstGeom prst="rect">
                <a:avLst/>
              </a:prstGeom>
              <a:blipFill>
                <a:blip r:embed="rId11"/>
                <a:stretch>
                  <a:fillRect l="-9669" t="-25714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  <a:latin typeface="+mn-lt"/>
              </a:rPr>
              <a:t>Signals as Heat Distributions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/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9D72D1A-FF35-47FA-87ED-9787239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64" y="4094009"/>
                <a:ext cx="1428020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/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58EB94D-441D-4EC8-AA3F-B4814C68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59" y="4094009"/>
                <a:ext cx="1212511" cy="55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1BF8919C-A041-4764-A545-701D83536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A028249-01C1-4D9D-8476-0A0B6C3C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198" y="1845965"/>
            <a:ext cx="2699339" cy="165968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99813E-D2F2-4F9E-8F86-05CF0A43E0F7}"/>
              </a:ext>
            </a:extLst>
          </p:cNvPr>
          <p:cNvCxnSpPr>
            <a:cxnSpLocks/>
          </p:cNvCxnSpPr>
          <p:nvPr/>
        </p:nvCxnSpPr>
        <p:spPr>
          <a:xfrm>
            <a:off x="3503712" y="2780928"/>
            <a:ext cx="720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AD45458-8015-4E07-BB9A-2CC5819C9E34}"/>
              </a:ext>
            </a:extLst>
          </p:cNvPr>
          <p:cNvGrpSpPr/>
          <p:nvPr/>
        </p:nvGrpSpPr>
        <p:grpSpPr>
          <a:xfrm>
            <a:off x="7392144" y="1415078"/>
            <a:ext cx="4141966" cy="3238058"/>
            <a:chOff x="7392144" y="1916832"/>
            <a:chExt cx="4141966" cy="3238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/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3F6DB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sz="2800" b="0" i="1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DE" sz="2800" dirty="0" err="1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45C2793-EA86-48A2-9AF1-0A7EADC48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159" y="4595763"/>
                  <a:ext cx="1726563" cy="5591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7AE96B22-4EBD-4127-8C29-418370BA6EA1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3282682"/>
              <a:ext cx="1080120" cy="0"/>
            </a:xfrm>
            <a:prstGeom prst="straightConnector1">
              <a:avLst/>
            </a:prstGeom>
            <a:ln w="57150">
              <a:solidFill>
                <a:srgbClr val="3F6DB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E46CC02-E597-4F42-BD0F-7BD4A4FC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834771" y="2347719"/>
              <a:ext cx="2699339" cy="165968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641444-F895-4D55-9C31-52DC73CC0F4C}"/>
                </a:ext>
              </a:extLst>
            </p:cNvPr>
            <p:cNvSpPr txBox="1"/>
            <p:nvPr/>
          </p:nvSpPr>
          <p:spPr>
            <a:xfrm>
              <a:off x="9293971" y="1916832"/>
              <a:ext cx="17809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de-DE" sz="2800" dirty="0">
                  <a:solidFill>
                    <a:srgbClr val="3F6DB1"/>
                  </a:solidFill>
                </a:rPr>
                <a:t>Equilibrium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/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000" i="1" dirty="0" smtClean="0">
                            <a:solidFill>
                              <a:srgbClr val="3F6DB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de-DE" sz="2000" dirty="0">
                    <a:solidFill>
                      <a:srgbClr val="3F6DB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E5E1C083-F666-4B8E-A9EA-61D48504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160" y="2907617"/>
                  <a:ext cx="677493" cy="4360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/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864163-BD74-4A8E-AD21-22A1C1D4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72" y="2405864"/>
                <a:ext cx="458251" cy="4360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DB27CBBE-66E4-4976-B9F8-0F9584B0AC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09305" y="1845965"/>
            <a:ext cx="2699339" cy="165968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BE87DD44-5CD0-4D76-9AD0-A998C895ABFA}"/>
              </a:ext>
            </a:extLst>
          </p:cNvPr>
          <p:cNvSpPr txBox="1"/>
          <p:nvPr/>
        </p:nvSpPr>
        <p:spPr>
          <a:xfrm>
            <a:off x="3162722" y="2987660"/>
            <a:ext cx="13865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dirty="0"/>
              <a:t>Heat Flow</a:t>
            </a:r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6B559F63-808F-4B4A-B66B-91680C9E0526}"/>
              </a:ext>
            </a:extLst>
          </p:cNvPr>
          <p:cNvSpPr/>
          <p:nvPr/>
        </p:nvSpPr>
        <p:spPr>
          <a:xfrm rot="16200000">
            <a:off x="5705587" y="-429088"/>
            <a:ext cx="780133" cy="10876912"/>
          </a:xfrm>
          <a:prstGeom prst="leftBrace">
            <a:avLst>
              <a:gd name="adj1" fmla="val 65717"/>
              <a:gd name="adj2" fmla="val 50000"/>
            </a:avLst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096BC84-5E29-4680-BE8F-C16C8A8BEE8C}"/>
              </a:ext>
            </a:extLst>
          </p:cNvPr>
          <p:cNvSpPr txBox="1"/>
          <p:nvPr/>
        </p:nvSpPr>
        <p:spPr>
          <a:xfrm>
            <a:off x="3265848" y="5582120"/>
            <a:ext cx="5659626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800" dirty="0">
                <a:solidFill>
                  <a:srgbClr val="C00000"/>
                </a:solidFill>
              </a:rPr>
              <a:t>Described by the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2161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Classical Fourier Transform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4" y="1794918"/>
            <a:ext cx="4680519" cy="2167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D408156-5618-4055-9630-694982D3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B6DA4-D7F2-4F53-9458-C3AF15970A79}"/>
              </a:ext>
            </a:extLst>
          </p:cNvPr>
          <p:cNvGrpSpPr/>
          <p:nvPr/>
        </p:nvGrpSpPr>
        <p:grpSpPr>
          <a:xfrm>
            <a:off x="5084364" y="1268760"/>
            <a:ext cx="6644768" cy="5023623"/>
            <a:chOff x="5084364" y="1268760"/>
            <a:chExt cx="6644768" cy="5023623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C0307D1-74D8-4F39-B4DF-4DD75B4D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3952" y="1268760"/>
              <a:ext cx="2931046" cy="143664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DDED5E5-C181-4C9C-85A5-610E01A8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63952" y="2492896"/>
              <a:ext cx="2931046" cy="143664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C066443-A4C8-44D9-8E0E-83B0A21D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63952" y="4221088"/>
              <a:ext cx="2931046" cy="1436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/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4CB77017-758D-4A0B-832D-EB6F4BFE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364" y="2933104"/>
                  <a:ext cx="367087" cy="5591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/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90834FE-7CE1-4C72-A81F-9A8187A27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2146278"/>
                  <a:ext cx="367087" cy="5591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/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30DF74D2-A741-41FC-832F-186D0FCBA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31" y="3786844"/>
                  <a:ext cx="367087" cy="5591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/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11DB58F-64FB-482E-B6DF-18A9BDDA8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42" y="5733256"/>
                  <a:ext cx="368691" cy="5591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/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B31C4F3-A15C-4E58-B1A5-F1C4C2D36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568" y="1515354"/>
                  <a:ext cx="1578958" cy="55912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/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⁡(2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00094F3D-ACFF-4439-91E3-5BE3D5EA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2929864"/>
                  <a:ext cx="2702085" cy="55912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/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1000"/>
                    </a:spcAft>
                    <a:buClr>
                      <a:schemeClr val="tx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⁡(4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800" dirty="0" err="1"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DC5A12D2-8051-415D-8803-E1172B7D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7047" y="4659846"/>
                  <a:ext cx="2702085" cy="5591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68EBE28A-5434-4A5C-9C0C-3646CC9322A7}"/>
              </a:ext>
            </a:extLst>
          </p:cNvPr>
          <p:cNvSpPr/>
          <p:nvPr/>
        </p:nvSpPr>
        <p:spPr bwMode="auto">
          <a:xfrm>
            <a:off x="925426" y="4887623"/>
            <a:ext cx="3212354" cy="86409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Real-valued Functions as Graph Signals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8EED8-D3EB-49DE-A6EC-F6A01A17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344" y="1794918"/>
            <a:ext cx="4680519" cy="21673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C0307D1-74D8-4F39-B4DF-4DD75B4DE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63953" y="1268760"/>
            <a:ext cx="2931044" cy="1436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DDED5E5-C181-4C9C-85A5-610E01A8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63953" y="2492896"/>
            <a:ext cx="2931044" cy="14366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C066443-A4C8-44D9-8E0E-83B0A21DA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63953" y="4221088"/>
            <a:ext cx="2931044" cy="1436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/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CB77017-758D-4A0B-832D-EB6F4BFE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64" y="2933104"/>
                <a:ext cx="367087" cy="559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/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0834FE-7CE1-4C72-A81F-9A8187A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2146278"/>
                <a:ext cx="367087" cy="5591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/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DF74D2-A741-41FC-832F-186D0FCB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31" y="3786844"/>
                <a:ext cx="367087" cy="5591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/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004C66-0D2A-4622-87F3-7E7DD88A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68" y="1515354"/>
                <a:ext cx="1578958" cy="5591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2929864"/>
                <a:ext cx="2702085" cy="559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/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⁡(4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516457E-1961-44D5-8091-E707976C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7" y="4659846"/>
                <a:ext cx="2702085" cy="559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/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063662-74F3-425A-A7EE-288A3168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42" y="5733256"/>
                <a:ext cx="368691" cy="559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/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28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CD5B6AF-3FEE-4416-BEAD-0DED076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6" y="4221088"/>
                <a:ext cx="3212354" cy="18175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D5F3F23-2B3D-4138-A24F-49CB5F3A2378}"/>
              </a:ext>
            </a:extLst>
          </p:cNvPr>
          <p:cNvGrpSpPr/>
          <p:nvPr/>
        </p:nvGrpSpPr>
        <p:grpSpPr>
          <a:xfrm>
            <a:off x="522809" y="4950693"/>
            <a:ext cx="5472608" cy="1286619"/>
            <a:chOff x="6542386" y="1754329"/>
            <a:chExt cx="5472608" cy="1286619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C43A03D-789D-493F-9440-7DC96E8B2520}"/>
                </a:ext>
              </a:extLst>
            </p:cNvPr>
            <p:cNvSpPr/>
            <p:nvPr/>
          </p:nvSpPr>
          <p:spPr bwMode="auto">
            <a:xfrm>
              <a:off x="8810638" y="1754329"/>
              <a:ext cx="936104" cy="72008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8600F95-866C-4D39-9877-F61E363B4ED4}"/>
                </a:ext>
              </a:extLst>
            </p:cNvPr>
            <p:cNvSpPr txBox="1"/>
            <p:nvPr/>
          </p:nvSpPr>
          <p:spPr>
            <a:xfrm>
              <a:off x="6542386" y="2579283"/>
              <a:ext cx="547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>
                  <a:solidFill>
                    <a:srgbClr val="C00000"/>
                  </a:solidFill>
                </a:rPr>
                <a:t>How to generalize for arbitrary graphs?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</p:spPr>
        <p:txBody>
          <a:bodyPr/>
          <a:lstStyle/>
          <a:p>
            <a:r>
              <a:rPr lang="en-US" dirty="0"/>
              <a:t>1. SPECTRAL GRAPH THEORY: </a:t>
            </a:r>
            <a:r>
              <a:rPr lang="en-US" sz="2000" spc="0" dirty="0">
                <a:solidFill>
                  <a:schemeClr val="tx1"/>
                </a:solidFill>
              </a:rPr>
              <a:t>The Graph Laplacian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/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𝜋𝜉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5566C19-9787-44D3-999F-64094BD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5514385"/>
                <a:ext cx="2877070" cy="5972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/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4AA6CA6-DC33-4B3D-BFDC-4ED6BE76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87617"/>
                <a:ext cx="3638688" cy="1105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/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B4871D-0018-4E9B-819A-18E086A4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49" y="2060848"/>
                <a:ext cx="6622647" cy="1105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/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de-DE" sz="2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A14C43FA-2AA1-4C65-872B-2AB6614C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5533460"/>
                <a:ext cx="1085745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/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49072D6-6905-488E-9641-5D04D677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34" y="1921322"/>
                <a:ext cx="3729547" cy="13840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/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2800" dirty="0" err="1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878C44B-0F10-44F3-AD33-86CBA380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90" y="4060576"/>
                <a:ext cx="2235612" cy="5591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119E91B-EA5D-40BE-A7E4-50763E907DAB}"/>
              </a:ext>
            </a:extLst>
          </p:cNvPr>
          <p:cNvCxnSpPr>
            <a:cxnSpLocks/>
          </p:cNvCxnSpPr>
          <p:nvPr/>
        </p:nvCxnSpPr>
        <p:spPr>
          <a:xfrm>
            <a:off x="7176120" y="1268760"/>
            <a:ext cx="0" cy="49685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/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Real-valued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213F58-D4F3-4615-97F2-F57CC89DD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780" y="1268040"/>
                <a:ext cx="3073983" cy="369332"/>
              </a:xfrm>
              <a:prstGeom prst="rect">
                <a:avLst/>
              </a:prstGeom>
              <a:blipFill>
                <a:blip r:embed="rId8"/>
                <a:stretch>
                  <a:fillRect l="-5545" t="-22951" r="-3564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/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1000"/>
                  </a:spcAft>
                  <a:buClr>
                    <a:schemeClr val="tx2"/>
                  </a:buClr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Graph signal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D3ACB3E-61FB-45C2-9079-F78C44E1A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567" y="1268040"/>
                <a:ext cx="2005036" cy="369332"/>
              </a:xfrm>
              <a:prstGeom prst="rect">
                <a:avLst/>
              </a:prstGeom>
              <a:blipFill>
                <a:blip r:embed="rId9"/>
                <a:stretch>
                  <a:fillRect l="-9119" t="-22951" r="-2736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FB5682EF-0A96-4C9D-B579-5D98401D5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3314" y="4077072"/>
            <a:ext cx="1934385" cy="17409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4BE088-7E4C-4487-910A-A43820B98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1677" y="3971318"/>
            <a:ext cx="1796215" cy="226599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DBEC782-B1BB-45CD-A404-83F3E1EDC582}"/>
              </a:ext>
            </a:extLst>
          </p:cNvPr>
          <p:cNvCxnSpPr>
            <a:cxnSpLocks/>
          </p:cNvCxnSpPr>
          <p:nvPr/>
        </p:nvCxnSpPr>
        <p:spPr>
          <a:xfrm>
            <a:off x="240634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F7FA14-1403-4DB8-A7B5-EF1820B1F190}"/>
              </a:ext>
            </a:extLst>
          </p:cNvPr>
          <p:cNvCxnSpPr>
            <a:cxnSpLocks/>
          </p:cNvCxnSpPr>
          <p:nvPr/>
        </p:nvCxnSpPr>
        <p:spPr>
          <a:xfrm>
            <a:off x="8797800" y="4669364"/>
            <a:ext cx="0" cy="775860"/>
          </a:xfrm>
          <a:prstGeom prst="straightConnector1">
            <a:avLst/>
          </a:prstGeom>
          <a:ln w="76200">
            <a:solidFill>
              <a:srgbClr val="3F6D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/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lvl="0"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de-DE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000"/>
                  </a:spcAft>
                  <a:buClr>
                    <a:srgbClr val="003A80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degree matrix of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6FBE87E-0FAA-4852-9AAD-812E81839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8428" y="1899990"/>
                <a:ext cx="3729548" cy="15290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6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32" grpId="0"/>
      <p:bldP spid="33" grpId="0"/>
      <p:bldP spid="34" grpId="0"/>
      <p:bldP spid="15" grpId="0"/>
      <p:bldP spid="17" grpId="0" animBg="1"/>
    </p:bldLst>
  </p:timing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928</Words>
  <Application>Microsoft Office PowerPoint</Application>
  <PresentationFormat>Breitbild</PresentationFormat>
  <Paragraphs>220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Consolas</vt:lpstr>
      <vt:lpstr>Cambria Math</vt:lpstr>
      <vt:lpstr>Calibri</vt:lpstr>
      <vt:lpstr>Wingdings</vt:lpstr>
      <vt:lpstr>Arial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THEORY: Graphs as Linear Operators</vt:lpstr>
      <vt:lpstr>1. SPECTRAL GRAPH THEORY: Signals as Heat Distributions</vt:lpstr>
      <vt:lpstr>1. SPECTRAL GRAPH THEORY: The Classical Fourier Transform</vt:lpstr>
      <vt:lpstr>1. SPECTRAL GRAPH THEORY: Real-valued Functions as Graph Signals</vt:lpstr>
      <vt:lpstr>1. SPECTRAL GRAPH THEORY: The Graph Laplacian</vt:lpstr>
      <vt:lpstr>1. SPECTRAL GRAPH THEORY: Laplacian Eigenvectors</vt:lpstr>
      <vt:lpstr>1. SPECTRAL GRAPH THEORY: Interpretation of the Spectrum</vt:lpstr>
      <vt:lpstr>OVERVIEW</vt:lpstr>
      <vt:lpstr>2. GRAPH COARSENING</vt:lpstr>
      <vt:lpstr>2. GRAPH COARSENING: Edge Contractions</vt:lpstr>
      <vt:lpstr>2. GRAPH COARSENING: Example</vt:lpstr>
      <vt:lpstr>2. GRAPH COARSENING: Randomized Edge Contraction (REC)</vt:lpstr>
      <vt:lpstr>2. GRAPH COARSENING: REC Example (2 applications)</vt:lpstr>
      <vt:lpstr>OVERVIEW</vt:lpstr>
      <vt:lpstr>3. EFFECTS OF COARSENING</vt:lpstr>
      <vt:lpstr>3. EFFECTS OF COARSENING: Restricted Spectral Similarity (RSS)</vt:lpstr>
      <vt:lpstr>3. EFFECTS OF COARSENING: An RSS-bound on REC</vt:lpstr>
      <vt:lpstr>3. EFFECTS OF COARSENING: An RSS-bound on REC</vt:lpstr>
      <vt:lpstr>3. EFFECTS OF COARSENING: An RSS-bound on REC</vt:lpstr>
      <vt:lpstr>3. EFFECTS OF COARSENING: An RSS-bound on REC</vt:lpstr>
      <vt:lpstr>3. EFFECTS OF COARSENING: An RSS-bound on REC</vt:lpstr>
      <vt:lpstr>3. EFFECTS OF COARSENING: Implications for Spectral Clustering</vt:lpstr>
      <vt:lpstr>RECAP</vt:lpstr>
      <vt:lpstr>RECAP</vt:lpstr>
      <vt:lpstr>PowerPoint-Präsentation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969</cp:revision>
  <cp:lastPrinted>2018-11-13T08:44:02Z</cp:lastPrinted>
  <dcterms:created xsi:type="dcterms:W3CDTF">2017-11-06T09:40:14Z</dcterms:created>
  <dcterms:modified xsi:type="dcterms:W3CDTF">2019-07-28T20:23:36Z</dcterms:modified>
</cp:coreProperties>
</file>